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80" r:id="rId4"/>
    <p:sldId id="291" r:id="rId5"/>
    <p:sldId id="294" r:id="rId6"/>
    <p:sldId id="292" r:id="rId7"/>
    <p:sldId id="295" r:id="rId8"/>
    <p:sldId id="284" r:id="rId9"/>
    <p:sldId id="270" r:id="rId10"/>
    <p:sldId id="296" r:id="rId11"/>
    <p:sldId id="298" r:id="rId12"/>
    <p:sldId id="297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4"/>
    <p:restoredTop sz="94699"/>
  </p:normalViewPr>
  <p:slideViewPr>
    <p:cSldViewPr snapToGrid="0">
      <p:cViewPr varScale="1">
        <p:scale>
          <a:sx n="103" d="100"/>
          <a:sy n="103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50629-EE22-C64C-BC47-4409FB13A8DA}" type="datetimeFigureOut">
              <a:rPr lang="en-KR" smtClean="0"/>
              <a:t>2022/11/10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F7F95-CF09-334A-94CB-956D94DCCFA4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04768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F7F95-CF09-334A-94CB-956D94DCCFA4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1172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F7F95-CF09-334A-94CB-956D94DCCFA4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15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F7F95-CF09-334A-94CB-956D94DCCFA4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726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F7F95-CF09-334A-94CB-956D94DCCFA4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2004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F7F95-CF09-334A-94CB-956D94DCCFA4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9610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9F7F95-CF09-334A-94CB-956D94DCCFA4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376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1E819-4B0B-42A9-9F93-B2CE63A77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26E6C1-9221-4AC5-A2CB-18F40B6AF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C61BF-BA80-4D99-82BF-2C714246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24F37B-7130-4CA3-A77D-C7A80D8C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20053E-19AF-4717-9A81-C4118DB9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58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7483D-536E-472D-BBD1-9F513A271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65F103-F1E0-4C9C-9613-3F682007A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AE904F-656A-42A7-8D35-578A7A0C0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272DF-A333-474D-8AF1-10DD5FE6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B15DF-6705-4335-9511-ED1676EDB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7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912F52-4A86-4845-B4F3-D79B2FBCF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B8F0EA-96D3-4A4C-9EC9-C80B8EFCD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072293-34BE-40F3-AD2F-C34A1C46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9AAD93-8888-4E18-BA9A-B5119FEC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90DA53-3E23-42D3-9BCF-F351D910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8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50DE4-DE22-4B91-B37A-B4A214F4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58C00-6A00-49C5-8E2A-A52ED6E7D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5DB2F7-461B-44B4-9839-6035EDF6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8104C0-18F3-400E-9A56-A2F523C0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B6237-7C1D-443B-992B-AAD0EA91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5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CF578-6D0B-4211-951C-C426E6B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67F65A-9353-44E8-9D69-FB3925018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21052C-1F98-43F4-BDB6-49BB5B8E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6BE0F-F5F5-42BF-B8B6-71423C24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121CEA-EDC0-4EB8-AAE2-1FBD14F3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97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2CE12-FE31-4C9E-9B1F-6F5EC294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14C18-71C9-48B9-B233-02906A3F9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144169-9BAA-4D69-9ED2-98737CCEF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C0E61C-C39D-4AA1-A809-5C852205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3CFD71-E969-402C-920A-5E299763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CFBD2-6328-4C47-B349-C63CD18E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19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DB329-E84D-41A4-84C1-459023FA3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4DE6C-00B6-491C-8E28-ED6CFCEF3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7848FA-CB5F-4349-96AF-01BCF3CDF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E810A4-41D1-4729-A68C-0D15C222C5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DBC9F5-A994-4B21-9D7F-F6CBDCD67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BB2ADA-AE66-43AD-8EFA-C52E097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FAF48A-6CE6-458F-9504-BCE3B1FA3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9B0F36-F0E8-4DD0-9713-9876969F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233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667E9-C8FB-4788-ABD5-86C57EAA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2A4E3C-D954-4247-AF33-352B5781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7E8A3B-6BCA-435E-9F10-172B63C9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514242-D7AF-44A3-BF39-87334786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263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785BE3-125C-4F87-929F-0C8F73CA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FEA0EE-35C5-4BF8-BF34-231031E0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E2B64-EA3A-4DAD-8943-621C5923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6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99F5F5-5FD6-44BD-9426-D2C2A6CE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BED3AA-C4ED-49FB-91EC-EFACD8A5E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957CE1-D497-4B9E-A843-C7C25B7D4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D8A7D-7DDD-492A-9EA3-BF38B8AE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59254A-71B1-4FA4-B67C-72EF3F2E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3FCB1-F008-4717-8350-0EC33A2D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37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A131A-96FE-4305-AB2A-6A61BD0E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54E2C14-33C4-44DE-B5E0-AB3712122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77B2C8-905C-4BC9-9A3C-31470B623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5464D4-E8A0-471C-BAA3-BA6E19109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1D86BF-CAB6-4AE6-9AD9-C8699E1E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2F7D40-5AFF-45B6-8FA3-A25A6E9C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8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00DF30-0C13-4C5B-953B-6F740030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34BE3F-4684-4A21-9423-B38B4DA47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A0C3E9-C1DE-40BA-9274-1512CD333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08F58-6B20-42BA-9832-ADE27EB09DED}" type="datetimeFigureOut">
              <a:rPr lang="ko-KR" altLang="en-US" smtClean="0"/>
              <a:t>2022. 11. 10.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44F4E-6845-4626-B38A-699B97056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3A7BD-FE7E-442F-A246-DF826D044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7617F-46BD-43B1-8B5A-F246D443F6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7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ujie-frank/SENe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04BF1B9-6E63-46C7-B060-BAD9F682235B}"/>
              </a:ext>
            </a:extLst>
          </p:cNvPr>
          <p:cNvSpPr/>
          <p:nvPr/>
        </p:nvSpPr>
        <p:spPr>
          <a:xfrm>
            <a:off x="4623955" y="2313538"/>
            <a:ext cx="2944089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0F8F0-24DE-4455-970A-71395DB34396}"/>
              </a:ext>
            </a:extLst>
          </p:cNvPr>
          <p:cNvSpPr txBox="1"/>
          <p:nvPr/>
        </p:nvSpPr>
        <p:spPr>
          <a:xfrm>
            <a:off x="4944011" y="1302975"/>
            <a:ext cx="2415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  <a:ea typeface="G마켓 산스 TTF Medium" panose="02000000000000000000" pitchFamily="2" charset="-127"/>
              </a:rPr>
              <a:t>JBIG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40FBFD-CE00-46B3-A070-83949968499F}"/>
              </a:ext>
            </a:extLst>
          </p:cNvPr>
          <p:cNvCxnSpPr>
            <a:cxnSpLocks/>
          </p:cNvCxnSpPr>
          <p:nvPr/>
        </p:nvCxnSpPr>
        <p:spPr>
          <a:xfrm>
            <a:off x="1233054" y="2139071"/>
            <a:ext cx="3426691" cy="0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6D65B5-36DA-4CC1-8A08-F607F592B76B}"/>
              </a:ext>
            </a:extLst>
          </p:cNvPr>
          <p:cNvCxnSpPr>
            <a:cxnSpLocks/>
          </p:cNvCxnSpPr>
          <p:nvPr/>
        </p:nvCxnSpPr>
        <p:spPr>
          <a:xfrm flipV="1">
            <a:off x="7532257" y="2139071"/>
            <a:ext cx="3519055" cy="1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B15A00-9D92-4500-A6AA-7A3F6FCCD0BE}"/>
              </a:ext>
            </a:extLst>
          </p:cNvPr>
          <p:cNvSpPr txBox="1"/>
          <p:nvPr/>
        </p:nvSpPr>
        <p:spPr>
          <a:xfrm>
            <a:off x="5191834" y="2359653"/>
            <a:ext cx="1826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6655B9-8A68-4899-97F3-F6144087013E}"/>
              </a:ext>
            </a:extLst>
          </p:cNvPr>
          <p:cNvSpPr txBox="1"/>
          <p:nvPr/>
        </p:nvSpPr>
        <p:spPr>
          <a:xfrm>
            <a:off x="5129206" y="5297587"/>
            <a:ext cx="1952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</a:rPr>
              <a:t>딥러닝 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7E9F97-DF96-4538-AA46-74902DD4F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38" y="5877160"/>
            <a:ext cx="688196" cy="6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8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1449414" y="509425"/>
            <a:ext cx="464658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2E26E-69D2-4BE6-9F53-826712900D62}"/>
              </a:ext>
            </a:extLst>
          </p:cNvPr>
          <p:cNvSpPr txBox="1"/>
          <p:nvPr/>
        </p:nvSpPr>
        <p:spPr>
          <a:xfrm>
            <a:off x="1764056" y="570929"/>
            <a:ext cx="405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Additional Analysis Technique (CAM)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5E88-F7E9-4BCB-B40A-934F677F6AC4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04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94E3C-BC70-0211-3385-9894DE73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14" y="1001765"/>
            <a:ext cx="7772400" cy="3059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0CE85-8B92-5071-E3E2-CB14C827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04" y="4020147"/>
            <a:ext cx="7772400" cy="2849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936B03-1ACD-CA6D-821C-FBA4CE90612E}"/>
              </a:ext>
            </a:extLst>
          </p:cNvPr>
          <p:cNvSpPr txBox="1"/>
          <p:nvPr/>
        </p:nvSpPr>
        <p:spPr>
          <a:xfrm>
            <a:off x="1449414" y="3762255"/>
            <a:ext cx="330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GAP : Global Average Pooling</a:t>
            </a:r>
          </a:p>
        </p:txBody>
      </p:sp>
    </p:spTree>
    <p:extLst>
      <p:ext uri="{BB962C8B-B14F-4D97-AF65-F5344CB8AC3E}">
        <p14:creationId xmlns:p14="http://schemas.microsoft.com/office/powerpoint/2010/main" val="296041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1449414" y="509425"/>
            <a:ext cx="464658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2E26E-69D2-4BE6-9F53-826712900D62}"/>
              </a:ext>
            </a:extLst>
          </p:cNvPr>
          <p:cNvSpPr txBox="1"/>
          <p:nvPr/>
        </p:nvSpPr>
        <p:spPr>
          <a:xfrm>
            <a:off x="1764056" y="570929"/>
            <a:ext cx="405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Additional Analysis Technique (CAM)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5E88-F7E9-4BCB-B40A-934F677F6AC4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04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27E3D-3EAD-2D70-4E47-03D3D7A1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56" y="1059602"/>
            <a:ext cx="7772400" cy="56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1449414" y="509425"/>
            <a:ext cx="464658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2E26E-69D2-4BE6-9F53-826712900D62}"/>
              </a:ext>
            </a:extLst>
          </p:cNvPr>
          <p:cNvSpPr txBox="1"/>
          <p:nvPr/>
        </p:nvSpPr>
        <p:spPr>
          <a:xfrm>
            <a:off x="1764056" y="570929"/>
            <a:ext cx="405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Additional Analysis Technique (CAM)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5E88-F7E9-4BCB-B40A-934F677F6AC4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04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C3AD9-5536-DCB8-E160-7B16E16EB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53" y="1662866"/>
            <a:ext cx="4506543" cy="4579983"/>
          </a:xfrm>
          <a:prstGeom prst="rect">
            <a:avLst/>
          </a:prstGeom>
        </p:spPr>
      </p:pic>
      <p:pic>
        <p:nvPicPr>
          <p:cNvPr id="9218" name="Picture 2" descr="CNN visualizations computed for two sample images from ILSVRC... | Download  Scientific Diagram">
            <a:extLst>
              <a:ext uri="{FF2B5EF4-FFF2-40B4-BE49-F238E27FC236}">
                <a16:creationId xmlns:a16="http://schemas.microsoft.com/office/drawing/2014/main" id="{7EAFB349-61A8-A485-FA94-1BE66C34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000" y="1662866"/>
            <a:ext cx="6388285" cy="47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719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724201" y="456873"/>
            <a:ext cx="3694541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a:rPr>
              <a:t>Q&amp;A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3797597" y="2567226"/>
            <a:ext cx="4596805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84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40FBFD-CE00-46B3-A070-83949968499F}"/>
              </a:ext>
            </a:extLst>
          </p:cNvPr>
          <p:cNvCxnSpPr>
            <a:cxnSpLocks/>
          </p:cNvCxnSpPr>
          <p:nvPr/>
        </p:nvCxnSpPr>
        <p:spPr>
          <a:xfrm>
            <a:off x="3228113" y="1390925"/>
            <a:ext cx="0" cy="4640420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04BF1B9-6E63-46C7-B060-BAD9F682235B}"/>
              </a:ext>
            </a:extLst>
          </p:cNvPr>
          <p:cNvSpPr/>
          <p:nvPr/>
        </p:nvSpPr>
        <p:spPr>
          <a:xfrm>
            <a:off x="1644589" y="523094"/>
            <a:ext cx="2944089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0F8F0-24DE-4455-970A-71395DB34396}"/>
              </a:ext>
            </a:extLst>
          </p:cNvPr>
          <p:cNvSpPr txBox="1"/>
          <p:nvPr/>
        </p:nvSpPr>
        <p:spPr>
          <a:xfrm>
            <a:off x="156325" y="267359"/>
            <a:ext cx="1488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JBIG</a:t>
            </a:r>
            <a:endParaRPr lang="ko-KR" altLang="en-US" sz="36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15A00-9D92-4500-A6AA-7A3F6FCCD0BE}"/>
              </a:ext>
            </a:extLst>
          </p:cNvPr>
          <p:cNvSpPr txBox="1"/>
          <p:nvPr/>
        </p:nvSpPr>
        <p:spPr>
          <a:xfrm>
            <a:off x="156324" y="815379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6655B9-8A68-4899-97F3-F6144087013E}"/>
              </a:ext>
            </a:extLst>
          </p:cNvPr>
          <p:cNvSpPr txBox="1"/>
          <p:nvPr/>
        </p:nvSpPr>
        <p:spPr>
          <a:xfrm>
            <a:off x="2388721" y="569209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</a:rPr>
              <a:t>CONTENTS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F9F35-1CFB-410F-8533-1BEE37E3DDC1}"/>
              </a:ext>
            </a:extLst>
          </p:cNvPr>
          <p:cNvSpPr txBox="1"/>
          <p:nvPr/>
        </p:nvSpPr>
        <p:spPr>
          <a:xfrm>
            <a:off x="3741852" y="2175950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01. Project interim findings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B10CC9-F732-4823-B7A3-CE2359B62E8E}"/>
              </a:ext>
            </a:extLst>
          </p:cNvPr>
          <p:cNvSpPr txBox="1"/>
          <p:nvPr/>
        </p:nvSpPr>
        <p:spPr>
          <a:xfrm>
            <a:off x="3741852" y="3017000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02. Sample model (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SENet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C44890-21BE-40AC-948F-7FCE41058C46}"/>
              </a:ext>
            </a:extLst>
          </p:cNvPr>
          <p:cNvSpPr txBox="1"/>
          <p:nvPr/>
        </p:nvSpPr>
        <p:spPr>
          <a:xfrm>
            <a:off x="3741849" y="3858050"/>
            <a:ext cx="369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03. Experiment Analysis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1468B-912E-0753-322C-66FF076DE5E1}"/>
              </a:ext>
            </a:extLst>
          </p:cNvPr>
          <p:cNvSpPr txBox="1"/>
          <p:nvPr/>
        </p:nvSpPr>
        <p:spPr>
          <a:xfrm>
            <a:off x="3741849" y="4699100"/>
            <a:ext cx="446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04. Additional Analysis Technique (CAM)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539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7B9BC-DC86-44E1-BCE8-059DD361C0BF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C2AD6-2020-466B-BAB4-FF6C7168A8B5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9" name="AutoShape 2" descr="Image classification: A comparison of DNN, CNN and Transfer Learning  approach | by Lalit Pal | Analytics Vidhya | Medium">
            <a:extLst>
              <a:ext uri="{FF2B5EF4-FFF2-40B4-BE49-F238E27FC236}">
                <a16:creationId xmlns:a16="http://schemas.microsoft.com/office/drawing/2014/main" id="{CD91CA8D-C30C-515B-F4B0-7800461FD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1350" y="2190750"/>
            <a:ext cx="32893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E172C7E3-9A92-1539-0092-BC1C24004FEC}"/>
              </a:ext>
            </a:extLst>
          </p:cNvPr>
          <p:cNvSpPr/>
          <p:nvPr/>
        </p:nvSpPr>
        <p:spPr>
          <a:xfrm>
            <a:off x="1449415" y="509425"/>
            <a:ext cx="3289301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414A8-04F3-9DBE-FE2D-AECDED5472A4}"/>
              </a:ext>
            </a:extLst>
          </p:cNvPr>
          <p:cNvSpPr txBox="1"/>
          <p:nvPr/>
        </p:nvSpPr>
        <p:spPr>
          <a:xfrm>
            <a:off x="1741268" y="576713"/>
            <a:ext cx="271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Project interim findings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ACAF43-0EBA-B819-0BC4-73AEDAEB94D6}"/>
              </a:ext>
            </a:extLst>
          </p:cNvPr>
          <p:cNvSpPr txBox="1"/>
          <p:nvPr/>
        </p:nvSpPr>
        <p:spPr>
          <a:xfrm>
            <a:off x="1486360" y="1662866"/>
            <a:ext cx="561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Purpose : Predict lung image into ResNet 50 model</a:t>
            </a:r>
          </a:p>
        </p:txBody>
      </p:sp>
      <p:pic>
        <p:nvPicPr>
          <p:cNvPr id="1026" name="Picture 2" descr="ResNet 구조 탐험대(1)">
            <a:extLst>
              <a:ext uri="{FF2B5EF4-FFF2-40B4-BE49-F238E27FC236}">
                <a16:creationId xmlns:a16="http://schemas.microsoft.com/office/drawing/2014/main" id="{0E11A4A0-AD81-585C-8114-CC885B96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68" y="2920230"/>
            <a:ext cx="3745946" cy="210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 Analysis Can Improve Lung Cancer Detection on Chest Radiographs |  Imaging Technology News">
            <a:extLst>
              <a:ext uri="{FF2B5EF4-FFF2-40B4-BE49-F238E27FC236}">
                <a16:creationId xmlns:a16="http://schemas.microsoft.com/office/drawing/2014/main" id="{EB01B27E-03E3-3FDF-A816-A187FECA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641" y="2347308"/>
            <a:ext cx="6147587" cy="392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85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7B9BC-DC86-44E1-BCE8-059DD361C0BF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01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C2AD6-2020-466B-BAB4-FF6C7168A8B5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9" name="AutoShape 2" descr="Image classification: A comparison of DNN, CNN and Transfer Learning  approach | by Lalit Pal | Analytics Vidhya | Medium">
            <a:extLst>
              <a:ext uri="{FF2B5EF4-FFF2-40B4-BE49-F238E27FC236}">
                <a16:creationId xmlns:a16="http://schemas.microsoft.com/office/drawing/2014/main" id="{CD91CA8D-C30C-515B-F4B0-7800461FD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1350" y="2190750"/>
            <a:ext cx="32893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E172C7E3-9A92-1539-0092-BC1C24004FEC}"/>
              </a:ext>
            </a:extLst>
          </p:cNvPr>
          <p:cNvSpPr/>
          <p:nvPr/>
        </p:nvSpPr>
        <p:spPr>
          <a:xfrm>
            <a:off x="1449415" y="509425"/>
            <a:ext cx="3289301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414A8-04F3-9DBE-FE2D-AECDED5472A4}"/>
              </a:ext>
            </a:extLst>
          </p:cNvPr>
          <p:cNvSpPr txBox="1"/>
          <p:nvPr/>
        </p:nvSpPr>
        <p:spPr>
          <a:xfrm>
            <a:off x="1741268" y="576713"/>
            <a:ext cx="271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Project interim findings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76388D-C192-704D-DB45-0E283D46E44F}"/>
              </a:ext>
            </a:extLst>
          </p:cNvPr>
          <p:cNvSpPr txBox="1"/>
          <p:nvPr/>
        </p:nvSpPr>
        <p:spPr>
          <a:xfrm>
            <a:off x="1486360" y="1527020"/>
            <a:ext cx="24854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5000" dirty="0"/>
              <a:t>Now,,,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33E51-6A0F-CC4A-F426-A2F354D0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8" y="2934131"/>
            <a:ext cx="4625605" cy="203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0280A-A56E-6400-017E-3B8FF624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75" y="1259657"/>
            <a:ext cx="6195036" cy="1973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257F3-6C0D-9BCE-FF2A-73E6C712A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734" y="3678708"/>
            <a:ext cx="3380016" cy="231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014D88-9A2C-CB1D-8BDE-3065660DA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380" y="3678709"/>
            <a:ext cx="2681257" cy="23529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C1C6DB-3305-A811-C062-DC38D21E354D}"/>
              </a:ext>
            </a:extLst>
          </p:cNvPr>
          <p:cNvSpPr txBox="1"/>
          <p:nvPr/>
        </p:nvSpPr>
        <p:spPr>
          <a:xfrm>
            <a:off x="6647936" y="6155209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32609-766E-A4EA-CE65-5162203EC6AF}"/>
              </a:ext>
            </a:extLst>
          </p:cNvPr>
          <p:cNvSpPr txBox="1"/>
          <p:nvPr/>
        </p:nvSpPr>
        <p:spPr>
          <a:xfrm>
            <a:off x="9100035" y="6197889"/>
            <a:ext cx="178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My studymates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EFC75-3C57-22CF-5036-2797A801255A}"/>
              </a:ext>
            </a:extLst>
          </p:cNvPr>
          <p:cNvSpPr txBox="1"/>
          <p:nvPr/>
        </p:nvSpPr>
        <p:spPr>
          <a:xfrm rot="21110191">
            <a:off x="4291680" y="1725456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1FAA6-8CBC-0AA3-7896-F40CE7DD08BB}"/>
              </a:ext>
            </a:extLst>
          </p:cNvPr>
          <p:cNvSpPr txBox="1"/>
          <p:nvPr/>
        </p:nvSpPr>
        <p:spPr>
          <a:xfrm rot="1953321">
            <a:off x="9223590" y="522730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D4AA59-A07D-82D3-193C-B0A4DB407E0A}"/>
              </a:ext>
            </a:extLst>
          </p:cNvPr>
          <p:cNvSpPr txBox="1"/>
          <p:nvPr/>
        </p:nvSpPr>
        <p:spPr>
          <a:xfrm rot="1391019">
            <a:off x="240204" y="1924955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558E6-B40C-B0E5-5A70-FE52FD6A419C}"/>
              </a:ext>
            </a:extLst>
          </p:cNvPr>
          <p:cNvSpPr txBox="1"/>
          <p:nvPr/>
        </p:nvSpPr>
        <p:spPr>
          <a:xfrm rot="20977867">
            <a:off x="964111" y="5543637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3D90B-D103-1232-4181-8322B7CAD7C5}"/>
              </a:ext>
            </a:extLst>
          </p:cNvPr>
          <p:cNvSpPr txBox="1"/>
          <p:nvPr/>
        </p:nvSpPr>
        <p:spPr>
          <a:xfrm rot="931679">
            <a:off x="3689824" y="5605083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262948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7B9BC-DC86-44E1-BCE8-059DD361C0BF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02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C2AD6-2020-466B-BAB4-FF6C7168A8B5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9" name="AutoShape 2" descr="Image classification: A comparison of DNN, CNN and Transfer Learning  approach | by Lalit Pal | Analytics Vidhya | Medium">
            <a:extLst>
              <a:ext uri="{FF2B5EF4-FFF2-40B4-BE49-F238E27FC236}">
                <a16:creationId xmlns:a16="http://schemas.microsoft.com/office/drawing/2014/main" id="{CD91CA8D-C30C-515B-F4B0-7800461FD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1350" y="2190750"/>
            <a:ext cx="32893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E172C7E3-9A92-1539-0092-BC1C24004FEC}"/>
              </a:ext>
            </a:extLst>
          </p:cNvPr>
          <p:cNvSpPr/>
          <p:nvPr/>
        </p:nvSpPr>
        <p:spPr>
          <a:xfrm>
            <a:off x="1449416" y="509425"/>
            <a:ext cx="3289300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414A8-04F3-9DBE-FE2D-AECDED5472A4}"/>
              </a:ext>
            </a:extLst>
          </p:cNvPr>
          <p:cNvSpPr txBox="1"/>
          <p:nvPr/>
        </p:nvSpPr>
        <p:spPr>
          <a:xfrm>
            <a:off x="1741268" y="576713"/>
            <a:ext cx="271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Sample model (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SENet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50" name="Picture 2" descr="SENet(Squeeze and excitation networks)">
            <a:extLst>
              <a:ext uri="{FF2B5EF4-FFF2-40B4-BE49-F238E27FC236}">
                <a16:creationId xmlns:a16="http://schemas.microsoft.com/office/drawing/2014/main" id="{A1556B66-8F48-C5BA-ED06-0018E8288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45" y="2316739"/>
            <a:ext cx="8732108" cy="263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A9EB5E-D7A7-18D0-86CD-9C22F384E6B8}"/>
              </a:ext>
            </a:extLst>
          </p:cNvPr>
          <p:cNvSpPr txBox="1"/>
          <p:nvPr/>
        </p:nvSpPr>
        <p:spPr>
          <a:xfrm>
            <a:off x="1971945" y="1758424"/>
            <a:ext cx="307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SE : Squeeze and Excitation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E7E8A-AE75-7C37-2EA6-ADD0F4229BDF}"/>
              </a:ext>
            </a:extLst>
          </p:cNvPr>
          <p:cNvSpPr txBox="1"/>
          <p:nvPr/>
        </p:nvSpPr>
        <p:spPr>
          <a:xfrm>
            <a:off x="1994270" y="2190750"/>
            <a:ext cx="125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imbusSanL"/>
                <a:hlinkClick r:id="rId4"/>
              </a:rPr>
              <a:t>Paper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1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7B9BC-DC86-44E1-BCE8-059DD361C0BF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02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C2AD6-2020-466B-BAB4-FF6C7168A8B5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9" name="AutoShape 2" descr="Image classification: A comparison of DNN, CNN and Transfer Learning  approach | by Lalit Pal | Analytics Vidhya | Medium">
            <a:extLst>
              <a:ext uri="{FF2B5EF4-FFF2-40B4-BE49-F238E27FC236}">
                <a16:creationId xmlns:a16="http://schemas.microsoft.com/office/drawing/2014/main" id="{CD91CA8D-C30C-515B-F4B0-7800461FD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1350" y="2190750"/>
            <a:ext cx="32893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E172C7E3-9A92-1539-0092-BC1C24004FEC}"/>
              </a:ext>
            </a:extLst>
          </p:cNvPr>
          <p:cNvSpPr/>
          <p:nvPr/>
        </p:nvSpPr>
        <p:spPr>
          <a:xfrm>
            <a:off x="1449416" y="509425"/>
            <a:ext cx="3289300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414A8-04F3-9DBE-FE2D-AECDED5472A4}"/>
              </a:ext>
            </a:extLst>
          </p:cNvPr>
          <p:cNvSpPr txBox="1"/>
          <p:nvPr/>
        </p:nvSpPr>
        <p:spPr>
          <a:xfrm>
            <a:off x="1741268" y="576713"/>
            <a:ext cx="271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Sample model (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SENet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052" name="Picture 4" descr="SENet Explained | Papers With Code">
            <a:extLst>
              <a:ext uri="{FF2B5EF4-FFF2-40B4-BE49-F238E27FC236}">
                <a16:creationId xmlns:a16="http://schemas.microsoft.com/office/drawing/2014/main" id="{6F730800-B2C9-2B11-602A-6411851E3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413" y="1479732"/>
            <a:ext cx="5827973" cy="462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7EF816-F1FC-40E2-7889-0912A1EDFBBA}"/>
              </a:ext>
            </a:extLst>
          </p:cNvPr>
          <p:cNvSpPr txBox="1"/>
          <p:nvPr/>
        </p:nvSpPr>
        <p:spPr>
          <a:xfrm>
            <a:off x="968835" y="3061672"/>
            <a:ext cx="295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ResNet + SE Block version</a:t>
            </a:r>
            <a:br>
              <a:rPr lang="en-KR" dirty="0"/>
            </a:br>
            <a:r>
              <a:rPr lang="en-KR" dirty="0"/>
              <a:t>(SE – Resenet module)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40AC01F-7582-BC89-9E7D-81D22FCA1906}"/>
              </a:ext>
            </a:extLst>
          </p:cNvPr>
          <p:cNvSpPr/>
          <p:nvPr/>
        </p:nvSpPr>
        <p:spPr>
          <a:xfrm>
            <a:off x="4451350" y="30616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973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7B9BC-DC86-44E1-BCE8-059DD361C0BF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02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C2AD6-2020-466B-BAB4-FF6C7168A8B5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9" name="AutoShape 2" descr="Image classification: A comparison of DNN, CNN and Transfer Learning  approach | by Lalit Pal | Analytics Vidhya | Medium">
            <a:extLst>
              <a:ext uri="{FF2B5EF4-FFF2-40B4-BE49-F238E27FC236}">
                <a16:creationId xmlns:a16="http://schemas.microsoft.com/office/drawing/2014/main" id="{CD91CA8D-C30C-515B-F4B0-7800461FD5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1350" y="2190750"/>
            <a:ext cx="32893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KR"/>
          </a:p>
        </p:txBody>
      </p:sp>
      <p:sp>
        <p:nvSpPr>
          <p:cNvPr id="6" name="사각형: 둥근 모서리 12">
            <a:extLst>
              <a:ext uri="{FF2B5EF4-FFF2-40B4-BE49-F238E27FC236}">
                <a16:creationId xmlns:a16="http://schemas.microsoft.com/office/drawing/2014/main" id="{E172C7E3-9A92-1539-0092-BC1C24004FEC}"/>
              </a:ext>
            </a:extLst>
          </p:cNvPr>
          <p:cNvSpPr/>
          <p:nvPr/>
        </p:nvSpPr>
        <p:spPr>
          <a:xfrm>
            <a:off x="1449416" y="509425"/>
            <a:ext cx="3289300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414A8-04F3-9DBE-FE2D-AECDED5472A4}"/>
              </a:ext>
            </a:extLst>
          </p:cNvPr>
          <p:cNvSpPr txBox="1"/>
          <p:nvPr/>
        </p:nvSpPr>
        <p:spPr>
          <a:xfrm>
            <a:off x="1741268" y="576713"/>
            <a:ext cx="271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Sample model (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SENet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2B7E0C-72F0-73A4-F89A-0EC3728F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43" y="2347807"/>
            <a:ext cx="10010313" cy="216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7EF816-F1FC-40E2-7889-0912A1EDFBBA}"/>
              </a:ext>
            </a:extLst>
          </p:cNvPr>
          <p:cNvSpPr txBox="1"/>
          <p:nvPr/>
        </p:nvSpPr>
        <p:spPr>
          <a:xfrm>
            <a:off x="1090843" y="1662866"/>
            <a:ext cx="256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Error rates comparison</a:t>
            </a:r>
          </a:p>
        </p:txBody>
      </p:sp>
    </p:spTree>
    <p:extLst>
      <p:ext uri="{BB962C8B-B14F-4D97-AF65-F5344CB8AC3E}">
        <p14:creationId xmlns:p14="http://schemas.microsoft.com/office/powerpoint/2010/main" val="389556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F552A01-C16C-405F-A37B-05A8269E89C0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03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90AD2-246A-4351-9A94-888A9E661D1E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34C13B5-D471-4146-AC51-1435AC0DDE31}"/>
              </a:ext>
            </a:extLst>
          </p:cNvPr>
          <p:cNvSpPr/>
          <p:nvPr/>
        </p:nvSpPr>
        <p:spPr>
          <a:xfrm>
            <a:off x="1449415" y="509425"/>
            <a:ext cx="2562012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CA986-FA26-4C59-ACDD-E8AA3FE4C8C3}"/>
              </a:ext>
            </a:extLst>
          </p:cNvPr>
          <p:cNvSpPr txBox="1"/>
          <p:nvPr/>
        </p:nvSpPr>
        <p:spPr>
          <a:xfrm>
            <a:off x="1597802" y="566594"/>
            <a:ext cx="236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Experiment Analysis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89CA66-7791-C7DF-2160-AA0F7878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48" y="1949450"/>
            <a:ext cx="4483100" cy="295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BBF833-4A1A-1BB3-9FDD-6132E332A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454" y="2000335"/>
            <a:ext cx="4414757" cy="2857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90609-DC6C-E82C-FD97-5B656DD0ED38}"/>
              </a:ext>
            </a:extLst>
          </p:cNvPr>
          <p:cNvSpPr txBox="1"/>
          <p:nvPr/>
        </p:nvSpPr>
        <p:spPr>
          <a:xfrm>
            <a:off x="2813618" y="1548251"/>
            <a:ext cx="61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ACC</a:t>
            </a:r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5D354-A720-51B8-6F16-8ABFAFAE79A9}"/>
              </a:ext>
            </a:extLst>
          </p:cNvPr>
          <p:cNvSpPr txBox="1"/>
          <p:nvPr/>
        </p:nvSpPr>
        <p:spPr>
          <a:xfrm>
            <a:off x="8695246" y="1548251"/>
            <a:ext cx="68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</a:t>
            </a:r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E56C40-8B0D-8E03-F0AE-530AC5E145E2}"/>
              </a:ext>
            </a:extLst>
          </p:cNvPr>
          <p:cNvSpPr txBox="1"/>
          <p:nvPr/>
        </p:nvSpPr>
        <p:spPr>
          <a:xfrm>
            <a:off x="4670854" y="5598343"/>
            <a:ext cx="261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>
                <a:solidFill>
                  <a:srgbClr val="FF0000"/>
                </a:solidFill>
              </a:rPr>
              <a:t>Overfitting Occurred!!</a:t>
            </a:r>
          </a:p>
        </p:txBody>
      </p:sp>
    </p:spTree>
    <p:extLst>
      <p:ext uri="{BB962C8B-B14F-4D97-AF65-F5344CB8AC3E}">
        <p14:creationId xmlns:p14="http://schemas.microsoft.com/office/powerpoint/2010/main" val="2258954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083E59-99ED-4E9A-9D42-DE40F41A9F0D}"/>
              </a:ext>
            </a:extLst>
          </p:cNvPr>
          <p:cNvSpPr/>
          <p:nvPr/>
        </p:nvSpPr>
        <p:spPr>
          <a:xfrm>
            <a:off x="1449414" y="509425"/>
            <a:ext cx="4646585" cy="49234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2E26E-69D2-4BE6-9F53-826712900D62}"/>
              </a:ext>
            </a:extLst>
          </p:cNvPr>
          <p:cNvSpPr txBox="1"/>
          <p:nvPr/>
        </p:nvSpPr>
        <p:spPr>
          <a:xfrm>
            <a:off x="1764056" y="570929"/>
            <a:ext cx="405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Additional Analysis Technique (CAM)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225E88-F7E9-4BCB-B40A-934F677F6AC4}"/>
              </a:ext>
            </a:extLst>
          </p:cNvPr>
          <p:cNvSpPr txBox="1"/>
          <p:nvPr/>
        </p:nvSpPr>
        <p:spPr>
          <a:xfrm>
            <a:off x="387234" y="198446"/>
            <a:ext cx="1099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4020202020204" pitchFamily="34" charset="0"/>
                <a:ea typeface="G마켓 산스 TTF Medium" panose="02000000000000000000" pitchFamily="2" charset="-127"/>
              </a:rPr>
              <a:t>04</a:t>
            </a:r>
            <a:endParaRPr lang="ko-KR" altLang="en-US" sz="54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741EE-2583-4DDA-8DCC-24004208C113}"/>
              </a:ext>
            </a:extLst>
          </p:cNvPr>
          <p:cNvSpPr txBox="1"/>
          <p:nvPr/>
        </p:nvSpPr>
        <p:spPr>
          <a:xfrm>
            <a:off x="109537" y="859547"/>
            <a:ext cx="1488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ill Sans Nova" panose="020B0602020104020203" pitchFamily="34" charset="0"/>
              </a:rPr>
              <a:t>SEMINAR</a:t>
            </a:r>
            <a:endParaRPr lang="ko-KR" altLang="en-US" sz="2000" dirty="0">
              <a:solidFill>
                <a:schemeClr val="accent6">
                  <a:lumMod val="60000"/>
                  <a:lumOff val="40000"/>
                </a:schemeClr>
              </a:solidFill>
              <a:latin typeface="Gill Sans Nova" panose="020B06020201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679A0-4D6E-8B60-B5A0-5A4AAB5E3E20}"/>
              </a:ext>
            </a:extLst>
          </p:cNvPr>
          <p:cNvSpPr txBox="1"/>
          <p:nvPr/>
        </p:nvSpPr>
        <p:spPr>
          <a:xfrm>
            <a:off x="936797" y="1478200"/>
            <a:ext cx="237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Class Activation Map</a:t>
            </a:r>
          </a:p>
        </p:txBody>
      </p:sp>
      <p:pic>
        <p:nvPicPr>
          <p:cNvPr id="7170" name="Picture 2" descr="How to get the CAM, CAAM and CAM-loss in a CNN framework. CAM is a... |  Download Scientific Diagram">
            <a:extLst>
              <a:ext uri="{FF2B5EF4-FFF2-40B4-BE49-F238E27FC236}">
                <a16:creationId xmlns:a16="http://schemas.microsoft.com/office/drawing/2014/main" id="{FBDC5DF9-19EA-072A-01FC-3DDDD88E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97" y="2066075"/>
            <a:ext cx="7701662" cy="393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157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163</Words>
  <Application>Microsoft Macintosh PowerPoint</Application>
  <PresentationFormat>Widescreen</PresentationFormat>
  <Paragraphs>66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G마켓 산스 TTF Medium</vt:lpstr>
      <vt:lpstr>맑은 고딕</vt:lpstr>
      <vt:lpstr>NimbusSanL</vt:lpstr>
      <vt:lpstr>Arial</vt:lpstr>
      <vt:lpstr>Calibri</vt:lpstr>
      <vt:lpstr>Gill Sans Nova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Sanha</dc:creator>
  <cp:lastModifiedBy>노건우</cp:lastModifiedBy>
  <cp:revision>20</cp:revision>
  <dcterms:created xsi:type="dcterms:W3CDTF">2021-03-25T14:18:36Z</dcterms:created>
  <dcterms:modified xsi:type="dcterms:W3CDTF">2022-11-10T06:06:18Z</dcterms:modified>
</cp:coreProperties>
</file>